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830FF1-E028-4D9E-8C78-AF489A09A2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Modale werkwoorden en wissen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A987C4B-CAFF-4D40-ADA6-73199715AD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Duits klas 3 vmbo-</a:t>
            </a:r>
            <a:r>
              <a:rPr lang="nl-NL" dirty="0" err="1"/>
              <a:t>gt</a:t>
            </a:r>
            <a:r>
              <a:rPr lang="nl-NL" dirty="0"/>
              <a:t> </a:t>
            </a:r>
          </a:p>
          <a:p>
            <a:r>
              <a:rPr lang="nl-NL" dirty="0"/>
              <a:t>Grammatica 3.5</a:t>
            </a:r>
          </a:p>
        </p:txBody>
      </p:sp>
    </p:spTree>
    <p:extLst>
      <p:ext uri="{BB962C8B-B14F-4D97-AF65-F5344CB8AC3E}">
        <p14:creationId xmlns:p14="http://schemas.microsoft.com/office/powerpoint/2010/main" val="4055805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3A80D8-BCA7-4A23-BFAF-DE774A733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Dürfen</a:t>
            </a:r>
            <a:r>
              <a:rPr lang="nl-NL" dirty="0"/>
              <a:t> </a:t>
            </a: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CFB8508D-7C15-47EA-82D3-703C98D457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3559802"/>
              </p:ext>
            </p:extLst>
          </p:nvPr>
        </p:nvGraphicFramePr>
        <p:xfrm>
          <a:off x="1251678" y="1402915"/>
          <a:ext cx="10179050" cy="1320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150">
                  <a:extLst>
                    <a:ext uri="{9D8B030D-6E8A-4147-A177-3AD203B41FA5}">
                      <a16:colId xmlns:a16="http://schemas.microsoft.com/office/drawing/2014/main" val="656091135"/>
                    </a:ext>
                  </a:extLst>
                </a:gridCol>
                <a:gridCol w="1466067">
                  <a:extLst>
                    <a:ext uri="{9D8B030D-6E8A-4147-A177-3AD203B41FA5}">
                      <a16:colId xmlns:a16="http://schemas.microsoft.com/office/drawing/2014/main" val="2175085085"/>
                    </a:ext>
                  </a:extLst>
                </a:gridCol>
                <a:gridCol w="1442233">
                  <a:extLst>
                    <a:ext uri="{9D8B030D-6E8A-4147-A177-3AD203B41FA5}">
                      <a16:colId xmlns:a16="http://schemas.microsoft.com/office/drawing/2014/main" val="2368617644"/>
                    </a:ext>
                  </a:extLst>
                </a:gridCol>
                <a:gridCol w="1454150">
                  <a:extLst>
                    <a:ext uri="{9D8B030D-6E8A-4147-A177-3AD203B41FA5}">
                      <a16:colId xmlns:a16="http://schemas.microsoft.com/office/drawing/2014/main" val="1406240025"/>
                    </a:ext>
                  </a:extLst>
                </a:gridCol>
                <a:gridCol w="1454150">
                  <a:extLst>
                    <a:ext uri="{9D8B030D-6E8A-4147-A177-3AD203B41FA5}">
                      <a16:colId xmlns:a16="http://schemas.microsoft.com/office/drawing/2014/main" val="1798360013"/>
                    </a:ext>
                  </a:extLst>
                </a:gridCol>
                <a:gridCol w="1454150">
                  <a:extLst>
                    <a:ext uri="{9D8B030D-6E8A-4147-A177-3AD203B41FA5}">
                      <a16:colId xmlns:a16="http://schemas.microsoft.com/office/drawing/2014/main" val="806718404"/>
                    </a:ext>
                  </a:extLst>
                </a:gridCol>
                <a:gridCol w="1454150">
                  <a:extLst>
                    <a:ext uri="{9D8B030D-6E8A-4147-A177-3AD203B41FA5}">
                      <a16:colId xmlns:a16="http://schemas.microsoft.com/office/drawing/2014/main" val="3996303928"/>
                    </a:ext>
                  </a:extLst>
                </a:gridCol>
              </a:tblGrid>
              <a:tr h="589401">
                <a:tc>
                  <a:txBody>
                    <a:bodyPr/>
                    <a:lstStyle/>
                    <a:p>
                      <a:r>
                        <a:rPr lang="nl-NL" dirty="0"/>
                        <a:t>Naamval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Enkelvoud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Enkelvoud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Enkelvoud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Meervoud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Meervoud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Meervoud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921895"/>
                  </a:ext>
                </a:extLst>
              </a:tr>
              <a:tr h="336222"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  <a:r>
                        <a:rPr lang="nl-NL" baseline="30000" dirty="0"/>
                        <a:t>e</a:t>
                      </a:r>
                      <a:r>
                        <a:rPr lang="nl-NL" dirty="0"/>
                        <a:t> naamval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Ich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Er / </a:t>
                      </a:r>
                      <a:r>
                        <a:rPr lang="nl-NL" dirty="0" err="1"/>
                        <a:t>sie</a:t>
                      </a:r>
                      <a:r>
                        <a:rPr lang="nl-NL" dirty="0"/>
                        <a:t> / 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Wir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Ihr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sie</a:t>
                      </a:r>
                      <a:r>
                        <a:rPr lang="nl-NL" dirty="0"/>
                        <a:t> / </a:t>
                      </a:r>
                      <a:r>
                        <a:rPr lang="nl-NL" dirty="0" err="1"/>
                        <a:t>Sie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003615"/>
                  </a:ext>
                </a:extLst>
              </a:tr>
              <a:tr h="336222"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  <a:r>
                        <a:rPr lang="nl-NL" baseline="30000" dirty="0"/>
                        <a:t>e</a:t>
                      </a:r>
                      <a:r>
                        <a:rPr lang="nl-NL" dirty="0"/>
                        <a:t> naamval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Jij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Hij / zij / het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Wij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Julie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Zij / 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460521"/>
                  </a:ext>
                </a:extLst>
              </a:tr>
            </a:tbl>
          </a:graphicData>
        </a:graphic>
      </p:graphicFrame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0A34B59C-436B-4236-96AD-12F8B48593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214103"/>
              </p:ext>
            </p:extLst>
          </p:nvPr>
        </p:nvGraphicFramePr>
        <p:xfrm>
          <a:off x="1252603" y="2895047"/>
          <a:ext cx="8127075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3075">
                  <a:extLst>
                    <a:ext uri="{9D8B030D-6E8A-4147-A177-3AD203B41FA5}">
                      <a16:colId xmlns:a16="http://schemas.microsoft.com/office/drawing/2014/main" val="381839556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6135075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Onvoltooid tegenwoordige tijd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7272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Ich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Darf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05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Darfst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782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Er / </a:t>
                      </a:r>
                      <a:r>
                        <a:rPr lang="nl-NL" dirty="0" err="1"/>
                        <a:t>sie</a:t>
                      </a:r>
                      <a:r>
                        <a:rPr lang="nl-NL" dirty="0"/>
                        <a:t> / 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Darf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060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Wir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Dürfen</a:t>
                      </a:r>
                      <a:r>
                        <a:rPr lang="nl-NL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795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Ihr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Dürft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528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sie</a:t>
                      </a:r>
                      <a:r>
                        <a:rPr lang="nl-NL" dirty="0"/>
                        <a:t> / </a:t>
                      </a:r>
                      <a:r>
                        <a:rPr lang="nl-NL" dirty="0" err="1"/>
                        <a:t>Sie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Dürfen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18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85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B846E3-D128-4EE6-BB74-E493CD616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uitgangen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A5082AF-745E-43F7-868A-9578CD564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endParaRPr lang="nl-NL" dirty="0"/>
          </a:p>
          <a:p>
            <a:endParaRPr lang="nl-NL" dirty="0"/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FA802101-DCE4-4584-82C2-1743C74DE5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936445"/>
              </p:ext>
            </p:extLst>
          </p:nvPr>
        </p:nvGraphicFramePr>
        <p:xfrm>
          <a:off x="1038736" y="1333441"/>
          <a:ext cx="392157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1500">
                  <a:extLst>
                    <a:ext uri="{9D8B030D-6E8A-4147-A177-3AD203B41FA5}">
                      <a16:colId xmlns:a16="http://schemas.microsoft.com/office/drawing/2014/main" val="197471071"/>
                    </a:ext>
                  </a:extLst>
                </a:gridCol>
                <a:gridCol w="2400072">
                  <a:extLst>
                    <a:ext uri="{9D8B030D-6E8A-4147-A177-3AD203B41FA5}">
                      <a16:colId xmlns:a16="http://schemas.microsoft.com/office/drawing/2014/main" val="9806347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Können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07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Ich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Kann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3476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Kannst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720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Er / </a:t>
                      </a:r>
                      <a:r>
                        <a:rPr lang="nl-NL" dirty="0" err="1"/>
                        <a:t>sie</a:t>
                      </a:r>
                      <a:r>
                        <a:rPr lang="nl-NL" dirty="0"/>
                        <a:t> / 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kann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176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Wir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Könnt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0241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ihr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Könnt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90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sie</a:t>
                      </a:r>
                      <a:r>
                        <a:rPr lang="nl-NL" dirty="0"/>
                        <a:t> / </a:t>
                      </a:r>
                      <a:r>
                        <a:rPr lang="nl-NL" dirty="0" err="1"/>
                        <a:t>Sie</a:t>
                      </a:r>
                      <a:r>
                        <a:rPr lang="nl-NL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Können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097270"/>
                  </a:ext>
                </a:extLst>
              </a:tr>
            </a:tbl>
          </a:graphicData>
        </a:graphic>
      </p:graphicFrame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5AC0F980-6743-4056-AC61-FF552F5139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198611"/>
              </p:ext>
            </p:extLst>
          </p:nvPr>
        </p:nvGraphicFramePr>
        <p:xfrm>
          <a:off x="5473874" y="1333441"/>
          <a:ext cx="567939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1582">
                  <a:extLst>
                    <a:ext uri="{9D8B030D-6E8A-4147-A177-3AD203B41FA5}">
                      <a16:colId xmlns:a16="http://schemas.microsoft.com/office/drawing/2014/main" val="1248708663"/>
                    </a:ext>
                  </a:extLst>
                </a:gridCol>
                <a:gridCol w="3757808">
                  <a:extLst>
                    <a:ext uri="{9D8B030D-6E8A-4147-A177-3AD203B41FA5}">
                      <a16:colId xmlns:a16="http://schemas.microsoft.com/office/drawing/2014/main" val="2466053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Uitgangen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Uitgangen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0217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Ich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i="0" dirty="0"/>
                        <a:t>Stam (de klank verandert wel)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58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De </a:t>
                      </a:r>
                      <a:r>
                        <a:rPr lang="nl-NL" dirty="0" err="1"/>
                        <a:t>ich</a:t>
                      </a:r>
                      <a:r>
                        <a:rPr lang="nl-NL" dirty="0"/>
                        <a:t>-vorm + 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606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Er / </a:t>
                      </a:r>
                      <a:r>
                        <a:rPr lang="nl-NL" dirty="0" err="1"/>
                        <a:t>sie</a:t>
                      </a:r>
                      <a:r>
                        <a:rPr lang="nl-NL" dirty="0"/>
                        <a:t> / 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Stam (de klank verandert wel)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820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Wir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Geen uitgang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05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Ihr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De </a:t>
                      </a:r>
                      <a:r>
                        <a:rPr lang="nl-NL" dirty="0" err="1"/>
                        <a:t>ich-vrom</a:t>
                      </a:r>
                      <a:r>
                        <a:rPr lang="nl-NL" dirty="0"/>
                        <a:t> +t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2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sie</a:t>
                      </a:r>
                      <a:r>
                        <a:rPr lang="nl-NL" dirty="0"/>
                        <a:t> / </a:t>
                      </a:r>
                      <a:r>
                        <a:rPr lang="nl-NL" dirty="0" err="1"/>
                        <a:t>Sie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Geen uitgang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768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4243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04A054-3234-404C-A5E9-2899F4D71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Mögen</a:t>
            </a:r>
            <a:r>
              <a:rPr lang="nl-NL"/>
              <a:t> </a:t>
            </a:r>
            <a:endParaRPr lang="nl-NL" dirty="0"/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036411EB-A0F3-4996-9E52-42CE8128D9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4864858"/>
              </p:ext>
            </p:extLst>
          </p:nvPr>
        </p:nvGraphicFramePr>
        <p:xfrm>
          <a:off x="1251678" y="1346548"/>
          <a:ext cx="5525631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633">
                  <a:extLst>
                    <a:ext uri="{9D8B030D-6E8A-4147-A177-3AD203B41FA5}">
                      <a16:colId xmlns:a16="http://schemas.microsoft.com/office/drawing/2014/main" val="3968081698"/>
                    </a:ext>
                  </a:extLst>
                </a:gridCol>
                <a:gridCol w="4191998">
                  <a:extLst>
                    <a:ext uri="{9D8B030D-6E8A-4147-A177-3AD203B41FA5}">
                      <a16:colId xmlns:a16="http://schemas.microsoft.com/office/drawing/2014/main" val="26689950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Mögen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709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Ich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Magt</a:t>
                      </a:r>
                      <a:r>
                        <a:rPr lang="nl-NL" dirty="0"/>
                        <a:t> (stam) (Klinker kan veranderen)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878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Magst</a:t>
                      </a:r>
                      <a:r>
                        <a:rPr lang="nl-NL" dirty="0"/>
                        <a:t> (stam +st)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571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Er / </a:t>
                      </a:r>
                      <a:r>
                        <a:rPr lang="nl-NL" dirty="0" err="1"/>
                        <a:t>sie</a:t>
                      </a:r>
                      <a:r>
                        <a:rPr lang="nl-NL" dirty="0"/>
                        <a:t> / 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Mag (stam)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092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Wir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Mögen</a:t>
                      </a:r>
                      <a:r>
                        <a:rPr lang="nl-NL" dirty="0"/>
                        <a:t> (geen uitgang)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093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Ihr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Mögt</a:t>
                      </a:r>
                      <a:r>
                        <a:rPr lang="nl-NL" dirty="0"/>
                        <a:t> (stam + 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235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Sie</a:t>
                      </a:r>
                      <a:r>
                        <a:rPr lang="nl-NL" dirty="0"/>
                        <a:t> / </a:t>
                      </a:r>
                      <a:r>
                        <a:rPr lang="nl-NL" dirty="0" err="1"/>
                        <a:t>sie</a:t>
                      </a:r>
                      <a:r>
                        <a:rPr lang="nl-NL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Mögen</a:t>
                      </a:r>
                      <a:r>
                        <a:rPr lang="nl-NL" dirty="0"/>
                        <a:t> (geen uitgang)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807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99667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24</TotalTime>
  <Words>176</Words>
  <Application>Microsoft Office PowerPoint</Application>
  <PresentationFormat>Breedbeeld</PresentationFormat>
  <Paragraphs>80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Impact</vt:lpstr>
      <vt:lpstr>Badge</vt:lpstr>
      <vt:lpstr>Modale werkwoorden en wissen</vt:lpstr>
      <vt:lpstr>Dürfen </vt:lpstr>
      <vt:lpstr>uitgangen</vt:lpstr>
      <vt:lpstr>Mögen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Modale werkwoorden en wissen</dc:title>
  <dc:creator>Paauwe, S.C.B.J. (Sjoerd) (3B)</dc:creator>
  <cp:lastModifiedBy>Paauwe, S.C.B.J. (Sjoerd) (3B)</cp:lastModifiedBy>
  <cp:revision>4</cp:revision>
  <dcterms:created xsi:type="dcterms:W3CDTF">2021-02-11T09:29:05Z</dcterms:created>
  <dcterms:modified xsi:type="dcterms:W3CDTF">2021-02-17T14:46:05Z</dcterms:modified>
</cp:coreProperties>
</file>